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5" Type="http://schemas.openxmlformats.org/officeDocument/2006/relationships/custom-properties" Target="docProps/custom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3"/>
  </p:notesMasterIdLst>
  <p:handoutMasterIdLst>
    <p:handoutMasterId r:id="rId4"/>
  </p:handoutMasterIdLst>
  <p:sldIdLst>
    <p:sldId id="256" r:id="rId2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</p:sldIdLst>
  <p:sldSz cx="9144000" cy="6858000" type="screen4x3"/>
  <p:notesSz cx="9296400" cy="7010400"/>
  <p:defaultTextStyle>
    <a:defPPr>
      <a:defRPr lang="en-C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Keyser" initials="D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CCFFFF"/>
    <a:srgbClr val="FDFD25"/>
    <a:srgbClr val="439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85714" autoAdjust="0"/>
  </p:normalViewPr>
  <p:slideViewPr>
    <p:cSldViewPr snapToGrid="0">
      <p:cViewPr varScale="1">
        <p:scale>
          <a:sx n="115" d="100"/>
          <a:sy n="115" d="100"/>
        </p:scale>
        <p:origin x="16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1294"/>
    </p:cViewPr>
  </p:sorterViewPr>
  <p:notesViewPr>
    <p:cSldViewPr snapToGrid="0">
      <p:cViewPr varScale="1">
        <p:scale>
          <a:sx n="121" d="100"/>
          <a:sy n="121" d="100"/>
        </p:scale>
        <p:origin x="-2178" y="-96"/>
      </p:cViewPr>
      <p:guideLst>
        <p:guide orient="horz" pos="2208"/>
        <p:guide pos="2928"/>
      </p:guideLst>
    </p:cSldViewPr>
  </p:notes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8" Type="http://schemas.openxmlformats.org/officeDocument/2006/relationships/theme" Target="theme/theme1.xml"/>
<Relationship Id="rId3" Type="http://schemas.openxmlformats.org/officeDocument/2006/relationships/notesMaster" Target="notesMasters/notesMaster1.xml"/>
<Relationship Id="rId7" Type="http://schemas.openxmlformats.org/officeDocument/2006/relationships/viewProps" Target="viewProps.xml"/>
<Relationship Id="rId2" Type="http://schemas.openxmlformats.org/officeDocument/2006/relationships/slide" Target="slides/slide1.xml"/>
<Relationship Id="rId1" Type="http://schemas.openxmlformats.org/officeDocument/2006/relationships/slideMaster" Target="slideMasters/slideMaster1.xml"/>
<Relationship Id="rId6" Type="http://schemas.openxmlformats.org/officeDocument/2006/relationships/presProps" Target="presProps.xml"/>
<Relationship Id="rId5" Type="http://schemas.openxmlformats.org/officeDocument/2006/relationships/commentAuthors" Target="commentAuthors.xml"/>
<Relationship Id="rId4" Type="http://schemas.openxmlformats.org/officeDocument/2006/relationships/handoutMaster" Target="handoutMasters/handoutMaster1.xml"/>
<Relationship Id="rId9" Type="http://schemas.openxmlformats.org/officeDocument/2006/relationships/tableStyles" Target="tableStyles.xml"/>
<Relationship Id="rId10" Type="http://schemas.openxmlformats.org/officeDocument/2006/relationships/slide" Target="slides/slide2.xml"/>
<Relationship Id="rId11" Type="http://schemas.openxmlformats.org/officeDocument/2006/relationships/slide" Target="slides/slide3.xml"/>
<Relationship Id="rId12" Type="http://schemas.openxmlformats.org/officeDocument/2006/relationships/slide" Target="slides/slide4.xml"/>
<Relationship Id="rId13" Type="http://schemas.openxmlformats.org/officeDocument/2006/relationships/slide" Target="slides/slide5.xml"/>
<Relationship Id="rId14" Type="http://schemas.openxmlformats.org/officeDocument/2006/relationships/slide" Target="slides/slide6.xml"/>
<Relationship Id="rId15" Type="http://schemas.openxmlformats.org/officeDocument/2006/relationships/slide" Target="slides/slide7.xml"/>
<Relationship Id="rId16" Type="http://schemas.openxmlformats.org/officeDocument/2006/relationships/slide" Target="slides/slide8.xml"/>
<Relationship Id="rId17" Type="http://schemas.openxmlformats.org/officeDocument/2006/relationships/slide" Target="slides/slide9.xml"/>
<Relationship Id="rId18" Type="http://schemas.openxmlformats.org/officeDocument/2006/relationships/slide" Target="slides/slide10.xml"/>
<Relationship Id="rId19" Type="http://schemas.openxmlformats.org/officeDocument/2006/relationships/slide" Target="slides/slide11.xml"/>
<Relationship Id="rId20" Type="http://schemas.openxmlformats.org/officeDocument/2006/relationships/slide" Target="slides/slide12.xml"/>
<Relationship Id="rId21" Type="http://schemas.openxmlformats.org/officeDocument/2006/relationships/slide" Target="slides/slide13.xml"/>
<Relationship Id="rId22" Type="http://schemas.openxmlformats.org/officeDocument/2006/relationships/slide" Target="slides/slide14.xml"/>
<Relationship Id="rId23" Type="http://schemas.openxmlformats.org/officeDocument/2006/relationships/slide" Target="slides/slide15.xml"/>
<Relationship Id="rId24" Type="http://schemas.openxmlformats.org/officeDocument/2006/relationships/slide" Target="slides/slide16.xml"/>
<Relationship Id="rId25" Type="http://schemas.openxmlformats.org/officeDocument/2006/relationships/slide" Target="slides/slide17.xml"/>
<Relationship Id="rId26" Type="http://schemas.openxmlformats.org/officeDocument/2006/relationships/slide" Target="slides/slide18.xml"/>
<Relationship Id="rId27" Type="http://schemas.openxmlformats.org/officeDocument/2006/relationships/slide" Target="slides/slide19.xml"/>
<Relationship Id="rId28" Type="http://schemas.openxmlformats.org/officeDocument/2006/relationships/slide" Target="slides/slide20.xml"/>
<Relationship Id="rId29" Type="http://schemas.openxmlformats.org/officeDocument/2006/relationships/slide" Target="slides/slide21.xml"/>
<Relationship Id="rId30" Type="http://schemas.openxmlformats.org/officeDocument/2006/relationships/slide" Target="slides/slide22.xml"/>
<Relationship Id="rId31" Type="http://schemas.openxmlformats.org/officeDocument/2006/relationships/slide" Target="slides/slide23.xml"/>
<Relationship Id="rId32" Type="http://schemas.openxmlformats.org/officeDocument/2006/relationships/slide" Target="slides/slide24.xml"/>
<Relationship Id="rId33" Type="http://schemas.openxmlformats.org/officeDocument/2006/relationships/slide" Target="slides/slide25.xml"/>
<Relationship Id="rId34" Type="http://schemas.openxmlformats.org/officeDocument/2006/relationships/slide" Target="slides/slide26.xml"/>
<Relationship Id="rId35" Type="http://schemas.openxmlformats.org/officeDocument/2006/relationships/slide" Target="slides/slide27.xml"/>
<Relationship Id="rId36" Type="http://schemas.openxmlformats.org/officeDocument/2006/relationships/slide" Target="slides/slide28.xml"/>
<Relationship Id="rId37" Type="http://schemas.openxmlformats.org/officeDocument/2006/relationships/slide" Target="slides/slide29.xml"/>
<Relationship Id="rId38" Type="http://schemas.openxmlformats.org/officeDocument/2006/relationships/slide" Target="slides/slide30.xml"/>
<Relationship Id="rId39" Type="http://schemas.openxmlformats.org/officeDocument/2006/relationships/slide" Target="slides/slide31.xml"/>
<Relationship Id="rId40" Type="http://schemas.openxmlformats.org/officeDocument/2006/relationships/slide" Target="slides/slide32.xml"/>
<Relationship Id="rId41" Type="http://schemas.openxmlformats.org/officeDocument/2006/relationships/slide" Target="slides/slide33.xml"/>
<Relationship Id="rId42" Type="http://schemas.openxmlformats.org/officeDocument/2006/relationships/slide" Target="slides/slide34.xml"/>
<Relationship Id="rId43" Type="http://schemas.openxmlformats.org/officeDocument/2006/relationships/slide" Target="slides/slide35.xml"/>
<Relationship Id="rId44" Type="http://schemas.openxmlformats.org/officeDocument/2006/relationships/slide" Target="slides/slide36.xml"/>
<Relationship Id="rId45" Type="http://schemas.openxmlformats.org/officeDocument/2006/relationships/slide" Target="slides/slide37.xml"/>
<Relationship Id="rId46" Type="http://schemas.openxmlformats.org/officeDocument/2006/relationships/slide" Target="slides/slide38.xml"/>
<Relationship Id="rId47" Type="http://schemas.openxmlformats.org/officeDocument/2006/relationships/slide" Target="slides/slide39.xml"/>
<Relationship Id="rId48" Type="http://schemas.openxmlformats.org/officeDocument/2006/relationships/slide" Target="slides/slide40.xml"/>
<Relationship Id="rId49" Type="http://schemas.openxmlformats.org/officeDocument/2006/relationships/slide" Target="slides/slide41.xml"/>
<Relationship Id="rId50" Type="http://schemas.openxmlformats.org/officeDocument/2006/relationships/slide" Target="slides/slide42.xml"/>
<Relationship Id="rId51" Type="http://schemas.openxmlformats.org/officeDocument/2006/relationships/slide" Target="slides/slide43.xml"/>
<Relationship Id="rId52" Type="http://schemas.openxmlformats.org/officeDocument/2006/relationships/slide" Target="slides/slide44.xml"/>
<Relationship Id="rId53" Type="http://schemas.openxmlformats.org/officeDocument/2006/relationships/slide" Target="slides/slide45.xml"/>
<Relationship Id="rId54" Type="http://schemas.openxmlformats.org/officeDocument/2006/relationships/slide" Target="slides/slide46.xml"/>
<Relationship Id="rId55" Type="http://schemas.openxmlformats.org/officeDocument/2006/relationships/slide" Target="slides/slide47.xml"/>
<Relationship Id="rId56" Type="http://schemas.openxmlformats.org/officeDocument/2006/relationships/slide" Target="slides/slide48.xml"/>
<Relationship Id="rId57" Type="http://schemas.openxmlformats.org/officeDocument/2006/relationships/slide" Target="slides/slide49.xml"/>
<Relationship Id="rId58" Type="http://schemas.openxmlformats.org/officeDocument/2006/relationships/slide" Target="slides/slide50.xml"/>
<Relationship Id="rId59" Type="http://schemas.openxmlformats.org/officeDocument/2006/relationships/slide" Target="slides/slide51.xml"/>
<Relationship Id="rId60" Type="http://schemas.openxmlformats.org/officeDocument/2006/relationships/slide" Target="slides/slide52.xml"/>
<Relationship Id="rId61" Type="http://schemas.openxmlformats.org/officeDocument/2006/relationships/slide" Target="slides/slide53.xml"/>
<Relationship Id="rId62" Type="http://schemas.openxmlformats.org/officeDocument/2006/relationships/slide" Target="slides/slide54.xml"/>
<Relationship Id="rId63" Type="http://schemas.openxmlformats.org/officeDocument/2006/relationships/slide" Target="slides/slide55.xml"/>
<Relationship Id="rId64" Type="http://schemas.openxmlformats.org/officeDocument/2006/relationships/slide" Target="slides/slide56.xml"/>
<Relationship Id="rId65" Type="http://schemas.openxmlformats.org/officeDocument/2006/relationships/slide" Target="slides/slide57.xml"/>
<Relationship Id="rId66" Type="http://schemas.openxmlformats.org/officeDocument/2006/relationships/slide" Target="slides/slide58.xml"/>
<Relationship Id="rId67" Type="http://schemas.openxmlformats.org/officeDocument/2006/relationships/slide" Target="slides/slide59.xml"/>
<Relationship Id="rId68" Type="http://schemas.openxmlformats.org/officeDocument/2006/relationships/slide" Target="slides/slide60.xml"/>
<Relationship Id="rId69" Type="http://schemas.openxmlformats.org/officeDocument/2006/relationships/slide" Target="slides/slide61.xml"/>
<Relationship Id="rId70" Type="http://schemas.openxmlformats.org/officeDocument/2006/relationships/slide" Target="slides/slide62.xml"/>
<Relationship Id="rId71" Type="http://schemas.openxmlformats.org/officeDocument/2006/relationships/slide" Target="slides/slide63.xml"/>
<Relationship Id="rId72" Type="http://schemas.openxmlformats.org/officeDocument/2006/relationships/slide" Target="slides/slide64.xml"/>
<Relationship Id="rId73" Type="http://schemas.openxmlformats.org/officeDocument/2006/relationships/slide" Target="slides/slide65.xml"/>
<Relationship Id="rId74" Type="http://schemas.openxmlformats.org/officeDocument/2006/relationships/slide" Target="slides/slide66.xml"/>
<Relationship Id="rId75" Type="http://schemas.openxmlformats.org/officeDocument/2006/relationships/slide" Target="slides/slide67.xml"/>
<Relationship Id="rId76" Type="http://schemas.openxmlformats.org/officeDocument/2006/relationships/slide" Target="slides/slide68.xml"/>
<Relationship Id="rId77" Type="http://schemas.openxmlformats.org/officeDocument/2006/relationships/slide" Target="slides/slide69.xml"/>
<Relationship Id="rId78" Type="http://schemas.openxmlformats.org/officeDocument/2006/relationships/slide" Target="slides/slide70.xml"/>
<Relationship Id="rId79" Type="http://schemas.openxmlformats.org/officeDocument/2006/relationships/slide" Target="slides/slide71.xml"/>
<Relationship Id="rId80" Type="http://schemas.openxmlformats.org/officeDocument/2006/relationships/slide" Target="slides/slide72.xml"/>
<Relationship Id="rId81" Type="http://schemas.openxmlformats.org/officeDocument/2006/relationships/slide" Target="slides/slide73.xml"/>
<Relationship Id="rId82" Type="http://schemas.openxmlformats.org/officeDocument/2006/relationships/slide" Target="slides/slide74.xml"/>
<Relationship Id="rId83" Type="http://schemas.openxmlformats.org/officeDocument/2006/relationships/slide" Target="slides/slide75.xml"/>
<Relationship Id="rId84" Type="http://schemas.openxmlformats.org/officeDocument/2006/relationships/slide" Target="slides/slide76.xml"/>
<Relationship Id="rId85" Type="http://schemas.openxmlformats.org/officeDocument/2006/relationships/slide" Target="slides/slide77.xml"/>
<Relationship Id="rId86" Type="http://schemas.openxmlformats.org/officeDocument/2006/relationships/slide" Target="slides/slide78.xml"/>
<Relationship Id="rId87" Type="http://schemas.openxmlformats.org/officeDocument/2006/relationships/slide" Target="slides/slide79.xml"/>
<Relationship Id="rId88" Type="http://schemas.openxmlformats.org/officeDocument/2006/relationships/slide" Target="slides/slide80.xml"/>
<Relationship Id="rId89" Type="http://schemas.openxmlformats.org/officeDocument/2006/relationships/slide" Target="slides/slide81.xml"/>
<Relationship Id="rId90" Type="http://schemas.openxmlformats.org/officeDocument/2006/relationships/slide" Target="slides/slide82.xml"/>
<Relationship Id="rId91" Type="http://schemas.openxmlformats.org/officeDocument/2006/relationships/slide" Target="slides/slide83.xml"/>
<Relationship Id="rId92" Type="http://schemas.openxmlformats.org/officeDocument/2006/relationships/slide" Target="slides/slide84.xml"/>
<Relationship Id="rId93" Type="http://schemas.openxmlformats.org/officeDocument/2006/relationships/slide" Target="slides/slide85.xml"/>
<Relationship Id="rId94" Type="http://schemas.openxmlformats.org/officeDocument/2006/relationships/slide" Target="slides/slide86.xml"/>
<Relationship Id="rId95" Type="http://schemas.openxmlformats.org/officeDocument/2006/relationships/slide" Target="slides/slide87.xml"/>
<Relationship Id="rId96" Type="http://schemas.openxmlformats.org/officeDocument/2006/relationships/slide" Target="slides/slide88.xml"/>
<Relationship Id="rId97" Type="http://schemas.openxmlformats.org/officeDocument/2006/relationships/slide" Target="slides/slide89.xml"/>
<Relationship Id="rId98" Type="http://schemas.openxmlformats.org/officeDocument/2006/relationships/slide" Target="slides/slide90.xml"/>
<Relationship Id="rId99" Type="http://schemas.openxmlformats.org/officeDocument/2006/relationships/slide" Target="slides/slide91.xml"/>
<Relationship Id="rId100" Type="http://schemas.openxmlformats.org/officeDocument/2006/relationships/slide" Target="slides/slide92.xml"/>
<Relationship Id="rId101" Type="http://schemas.openxmlformats.org/officeDocument/2006/relationships/slide" Target="slides/slide93.xml"/>
<Relationship Id="rId102" Type="http://schemas.openxmlformats.org/officeDocument/2006/relationships/slide" Target="slides/slide94.xml"/>
<Relationship Id="rId103" Type="http://schemas.openxmlformats.org/officeDocument/2006/relationships/slide" Target="slides/slide95.xml"/>
<Relationship Id="rId104" Type="http://schemas.openxmlformats.org/officeDocument/2006/relationships/slide" Target="slides/slide96.xml"/>
<Relationship Id="rId105" Type="http://schemas.openxmlformats.org/officeDocument/2006/relationships/slide" Target="slides/slide97.xml"/>
<Relationship Id="rId106" Type="http://schemas.openxmlformats.org/officeDocument/2006/relationships/slide" Target="slides/slide98.xml"/>
<Relationship Id="rId107" Type="http://schemas.openxmlformats.org/officeDocument/2006/relationships/slide" Target="slides/slide99.xml"/>
<Relationship Id="rId108" Type="http://schemas.openxmlformats.org/officeDocument/2006/relationships/slide" Target="slides/slide100.xml"/>
<Relationship Id="rId109" Type="http://schemas.openxmlformats.org/officeDocument/2006/relationships/slide" Target="slides/slide101.xml"/>
</Relationships>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BF94FFC-C53B-40ED-BCB6-1ACADB12B2FF}" type="datetimeFigureOut">
              <a:rPr lang="en-CA" smtClean="0"/>
              <a:pPr/>
              <a:t>2022-10-11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2C2BA6E-AF87-4887-888C-1FDEC499A538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244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>
              <a:defRPr/>
            </a:pPr>
            <a:fld id="{CB0BC8E4-DA8E-4823-8358-7F5198A35A79}" type="datetimeFigureOut">
              <a:rPr lang="en-CA"/>
              <a:pPr>
                <a:defRPr/>
              </a:pPr>
              <a:t>2022-10-11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>
              <a:defRPr/>
            </a:pPr>
            <a:fld id="{D5ADB245-CB29-4743-B0D0-3725FF2B37A1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51078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48853"/>
            <a:ext cx="7772400" cy="1470025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2061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7" name="Title 2"/>
          <p:cNvSpPr txBox="1">
            <a:spLocks/>
          </p:cNvSpPr>
          <p:nvPr userDrawn="1"/>
        </p:nvSpPr>
        <p:spPr>
          <a:xfrm>
            <a:off x="12772" y="2593059"/>
            <a:ext cx="9144000" cy="10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CA" altLang="en-US" sz="18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</a:br>
            <a:r>
              <a:rPr lang="en-CA" altLang="en-US" sz="18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Presented to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2767476" y="4288011"/>
            <a:ext cx="3665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Fall 2022</a:t>
            </a:r>
          </a:p>
        </p:txBody>
      </p:sp>
      <p:sp>
        <p:nvSpPr>
          <p:cNvPr id="10" name="Subtitle 3"/>
          <p:cNvSpPr txBox="1">
            <a:spLocks/>
          </p:cNvSpPr>
          <p:nvPr userDrawn="1"/>
        </p:nvSpPr>
        <p:spPr bwMode="auto">
          <a:xfrm>
            <a:off x="0" y="4633730"/>
            <a:ext cx="9144000" cy="114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Scallop &amp; Benthic Habitat Unit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Bedford Institute of Oceanography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602888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Seedbox SHF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038676" y="360000"/>
            <a:ext cx="4864100" cy="6283325"/>
          </a:xfrm>
        </p:spPr>
        <p:txBody>
          <a:bodyPr/>
          <a:lstStyle/>
          <a:p>
            <a:endParaRPr lang="en-CA"/>
          </a:p>
        </p:txBody>
      </p:sp>
      <p:sp>
        <p:nvSpPr>
          <p:cNvPr id="12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5720"/>
            <a:ext cx="4198325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6100" y="1810192"/>
            <a:ext cx="3875087" cy="3367087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8224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MWSH-CF P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0" y="439738"/>
            <a:ext cx="9144000" cy="5978525"/>
          </a:xfrm>
        </p:spPr>
        <p:txBody>
          <a:bodyPr/>
          <a:lstStyle/>
          <a:p>
            <a:endParaRPr lang="en-CA"/>
          </a:p>
        </p:txBody>
      </p:sp>
      <p:sp>
        <p:nvSpPr>
          <p:cNvPr id="12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5720"/>
            <a:ext cx="4198325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9559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Breakdow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1555750"/>
            <a:ext cx="4554538" cy="3530600"/>
          </a:xfrm>
        </p:spPr>
        <p:txBody>
          <a:bodyPr/>
          <a:lstStyle/>
          <a:p>
            <a:endParaRPr lang="en-CA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6"/>
          </p:nvPr>
        </p:nvSpPr>
        <p:spPr>
          <a:xfrm>
            <a:off x="4570413" y="1555750"/>
            <a:ext cx="4573587" cy="3530600"/>
          </a:xfrm>
        </p:spPr>
        <p:txBody>
          <a:bodyPr/>
          <a:lstStyle/>
          <a:p>
            <a:endParaRPr lang="en-CA"/>
          </a:p>
        </p:txBody>
      </p:sp>
      <p:sp>
        <p:nvSpPr>
          <p:cNvPr id="12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554538" y="45720"/>
            <a:ext cx="4395788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5125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INLA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-639763" y="1554163"/>
            <a:ext cx="5576888" cy="4310062"/>
          </a:xfrm>
        </p:spPr>
        <p:txBody>
          <a:bodyPr/>
          <a:lstStyle/>
          <a:p>
            <a:endParaRPr lang="en-CA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886200" y="1554163"/>
            <a:ext cx="5578475" cy="4310062"/>
          </a:xfrm>
        </p:spPr>
        <p:txBody>
          <a:bodyPr/>
          <a:lstStyle/>
          <a:p>
            <a:endParaRPr lang="en-CA"/>
          </a:p>
        </p:txBody>
      </p:sp>
      <p:sp>
        <p:nvSpPr>
          <p:cNvPr id="12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5720"/>
            <a:ext cx="4198325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436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921644" y="6283971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00000" y="666000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3967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865E4-E2E2-47CB-A865-08FD91B41301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0403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964BB7-6045-46E1-8D57-4C1E077B2F64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4041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3494E-674A-49AA-92A7-C5A03A0F0952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34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EF046-3597-45E2-8547-704FC60401B1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9696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C37F4-827B-4F3F-8AEB-CF27C40E33AF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310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double 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215900" y="360363"/>
            <a:ext cx="5006975" cy="6480175"/>
          </a:xfrm>
        </p:spPr>
        <p:txBody>
          <a:bodyPr/>
          <a:lstStyle/>
          <a:p>
            <a:endParaRPr lang="en-CA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4319588" y="360363"/>
            <a:ext cx="5006975" cy="6480175"/>
          </a:xfrm>
        </p:spPr>
        <p:txBody>
          <a:bodyPr/>
          <a:lstStyle/>
          <a:p>
            <a:endParaRPr lang="en-CA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15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5212080" y="45720"/>
            <a:ext cx="3738245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0377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27D31-2286-4540-AEAC-2310F61B67A7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427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3ECDEF-49FA-474D-B204-0469438EA6E8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1425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9AB24-A939-457F-813F-05B9B12F347D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15191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CA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3A4C9-26CF-435B-9569-E87B9591F1C4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674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1084263" y="1449388"/>
            <a:ext cx="7045325" cy="113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15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4330931" y="45720"/>
            <a:ext cx="4619395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12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636879" y="371247"/>
            <a:ext cx="7870242" cy="6115507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314306" y="42688"/>
            <a:ext cx="4636020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4045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INLA map p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34975" y="378641"/>
            <a:ext cx="8274050" cy="6100718"/>
          </a:xfrm>
        </p:spPr>
        <p:txBody>
          <a:bodyPr/>
          <a:lstStyle/>
          <a:p>
            <a:endParaRPr lang="en-CA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70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dou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 hasCustomPrompt="1"/>
          </p:nvPr>
        </p:nvSpPr>
        <p:spPr>
          <a:xfrm>
            <a:off x="0" y="457200"/>
            <a:ext cx="4434840" cy="5943600"/>
          </a:xfrm>
        </p:spPr>
        <p:txBody>
          <a:bodyPr/>
          <a:lstStyle>
            <a:lvl2pPr marL="742950" indent="-28575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4709160" y="457200"/>
            <a:ext cx="4434840" cy="5943600"/>
          </a:xfrm>
        </p:spPr>
        <p:txBody>
          <a:bodyPr/>
          <a:lstStyle>
            <a:lvl2pPr marL="742950" indent="-28575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4434840" y="45720"/>
            <a:ext cx="4515486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39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summa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465138"/>
            <a:ext cx="9144000" cy="433387"/>
          </a:xfrm>
        </p:spPr>
        <p:txBody>
          <a:bodyPr anchor="ctr"/>
          <a:lstStyle>
            <a:lvl1pPr marL="0" indent="0" algn="ctr">
              <a:buNone/>
              <a:defRPr sz="3600">
                <a:solidFill>
                  <a:srgbClr val="C0000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CA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97280"/>
            <a:ext cx="8640000" cy="530352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/>
            </a:lvl1pPr>
            <a:lvl2pPr marL="742950" indent="-285750"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575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Time Series P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233148" y="402568"/>
            <a:ext cx="4677705" cy="6057717"/>
          </a:xfrm>
        </p:spPr>
        <p:txBody>
          <a:bodyPr/>
          <a:lstStyle/>
          <a:p>
            <a:endParaRPr lang="en-CA"/>
          </a:p>
        </p:txBody>
      </p:sp>
      <p:sp>
        <p:nvSpPr>
          <p:cNvPr id="12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602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lop SHF P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139950" y="360363"/>
            <a:ext cx="4864100" cy="6283325"/>
          </a:xfrm>
        </p:spPr>
        <p:txBody>
          <a:bodyPr/>
          <a:lstStyle/>
          <a:p>
            <a:endParaRPr lang="en-CA"/>
          </a:p>
        </p:txBody>
      </p:sp>
      <p:sp>
        <p:nvSpPr>
          <p:cNvPr id="12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181302" y="45720"/>
            <a:ext cx="4769023" cy="271463"/>
          </a:xfrm>
        </p:spPr>
        <p:txBody>
          <a:bodyPr/>
          <a:lstStyle>
            <a:lvl1pPr marL="0" indent="0" algn="r">
              <a:buNone/>
              <a:defRPr sz="1200" b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BANK GOES HERE</a:t>
            </a:r>
            <a:endParaRPr lang="en-CA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92000" y="6583680"/>
            <a:ext cx="360000" cy="180000"/>
          </a:xfrm>
          <a:ln/>
        </p:spPr>
        <p:txBody>
          <a:bodyPr/>
          <a:lstStyle>
            <a:lvl1pPr>
              <a:defRPr sz="800">
                <a:latin typeface="Comic Sans MS" panose="030F0702030302020204" pitchFamily="66" charset="0"/>
              </a:defRPr>
            </a:lvl1pPr>
          </a:lstStyle>
          <a:p>
            <a:pPr>
              <a:defRPr/>
            </a:pPr>
            <a:fld id="{9ECC91DD-7A26-426B-B2FF-6858AAD94A15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412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 l="1000" t="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dirty="0"/>
              <a:t>Click to edit Master text styles</a:t>
            </a:r>
          </a:p>
          <a:p>
            <a:pPr lvl="1"/>
            <a:r>
              <a:rPr lang="en-CA" altLang="en-US" dirty="0"/>
              <a:t>Second level</a:t>
            </a:r>
          </a:p>
          <a:p>
            <a:pPr lvl="2"/>
            <a:r>
              <a:rPr lang="en-CA" altLang="en-US" dirty="0"/>
              <a:t>Third level</a:t>
            </a:r>
          </a:p>
          <a:p>
            <a:pPr lvl="3"/>
            <a:r>
              <a:rPr lang="en-CA" altLang="en-US" dirty="0"/>
              <a:t>Fourth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2A8364B3-AC18-4C5B-8125-30FC0ECE755D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6" r:id="rId3"/>
    <p:sldLayoutId id="2147483658" r:id="rId4"/>
    <p:sldLayoutId id="2147483669" r:id="rId5"/>
    <p:sldLayoutId id="2147483667" r:id="rId6"/>
    <p:sldLayoutId id="2147483666" r:id="rId7"/>
    <p:sldLayoutId id="2147483657" r:id="rId8"/>
    <p:sldLayoutId id="2147483668" r:id="rId9"/>
    <p:sldLayoutId id="2147483673" r:id="rId10"/>
    <p:sldLayoutId id="2147483670" r:id="rId11"/>
    <p:sldLayoutId id="2147483671" r:id="rId12"/>
    <p:sldLayoutId id="2147483672" r:id="rId13"/>
    <p:sldLayoutId id="2147483653" r:id="rId14"/>
    <p:sldLayoutId id="2147483654" r:id="rId15"/>
    <p:sldLayoutId id="2147483655" r:id="rId16"/>
    <p:sldLayoutId id="2147483656" r:id="rId17"/>
    <p:sldLayoutId id="2147483659" r:id="rId18"/>
    <p:sldLayoutId id="2147483660" r:id="rId19"/>
    <p:sldLayoutId id="2147483661" r:id="rId20"/>
    <p:sldLayoutId id="2147483662" r:id="rId21"/>
    <p:sldLayoutId id="2147483663" r:id="rId22"/>
    <p:sldLayoutId id="2147483664" r:id="rId2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‒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.xml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051232e3f2064f6d2172b340e87980eab983fbb0.png"/>
</Relationships>

</file>

<file path=ppt/slides/_rels/slide10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2243b55fc43a7c7b4e3ffd89a5849feca1247285.png"/>
</Relationships>

</file>

<file path=ppt/slides/_rels/slide10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3e986c21b2d3e942ac325ca99e31b24586b8fc75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0acaa5eaf5bf8a5961453d41a7f6bc67c1f3136b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2f1847a0cda8ecbca3ff3eef7c80348da202bf52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fe33a2c6ba606b1242dd598578a5ec94deadd426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aed9421c0a8a29368d8ba725612c3fe5fec4d56d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5f625139d12f4f9f7245f87279b7f1af756cbfd6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f8e9a83646d7d10163188c2f008fb6e055dab201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251bb1b9e7796f520cc323f05d890d3394c23464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.xml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c6d7f6889f5d2a4adeacec2eaf218b24485242d3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9.xml"/>
<Relationship Id="rId2" Type="http://schemas.openxmlformats.org/officeDocument/2006/relationships/image" Target="../media/106a25fbeace6cfc11ca4170ea308267f78e6784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1.xml"/>
<Relationship Id="rId2" Type="http://schemas.openxmlformats.org/officeDocument/2006/relationships/image" Target="../media/2b17eb7df962c100273165b0c80cab16cf64813f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c584b18b26edf53a75b6d0306a71fc301ad25fc4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57769eb55c9bb81eec32e3a71379fd0e9feb8faa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a9acf3cadef0a073f5bedd960a9bf5ef855ba436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f3fcc7045cf0f983929e18c680e5a4f9a4a4c653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1a8b3016eb906665a900f633d9c0a0a24e775007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7e9981bb3e626163075ed9bba9fb8b632c06b3d4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bf037c8255b7df41222c1f1f023f35d2f039d315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52fdaaea2932b3456fd80bf19578c209cec7327b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4de85efa0b53f34d6b9d72b98a5b53eb0826e1ff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10f23669cf77453e0bd7d18eaa691f5b731addd4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471bd97b26e36acfda7aefb3460f0d7e14b3fe08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9.xml"/>
<Relationship Id="rId2" Type="http://schemas.openxmlformats.org/officeDocument/2006/relationships/image" Target="../media/6b16ebb0dadaf0e6ef013b26d17e608f030f779f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1.xml"/>
<Relationship Id="rId2" Type="http://schemas.openxmlformats.org/officeDocument/2006/relationships/image" Target="../media/d82c2d8a035c8b8f1ddcaed623d0b3304648d145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1d049e32338f6f2b75925f7c8aa54009834b2a81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35f2e29beb50c83e5fb690c7bdd7ad5487eb5ec6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9843ad10dd8d0bff1003448def2336b8e8b278c0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423e52f922a5a83e219111e5b04e50077bf8fe65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7e02cbcb0ddb50671176386adf1ee1aafb10ba2b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fd78616b37a78db99cc1aa1e6b76dd355159c97b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c7ea400d8442f7c1ce385ff9c3a89f6ef9d003a8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0fa5005e408a41cadcb592ad8e359867ecc6e10d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1e1429b61ecc8b356902b3b91cc69ff080d4de83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3e0d8f835a8c1cca594f2b2fd1365023ec71daf3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5909af563fe9780b1f72e9bf74f96813c30200af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b45a1c30059c93824f0da6942d173a59c4da7b39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9.xml"/>
<Relationship Id="rId2" Type="http://schemas.openxmlformats.org/officeDocument/2006/relationships/image" Target="../media/676267505790ee457a7365fc99caa7d246cf1fa2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bba006a60c0494569eadc1c74b8621d17e90956b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1.xml"/>
<Relationship Id="rId2" Type="http://schemas.openxmlformats.org/officeDocument/2006/relationships/image" Target="../media/0c1abe9a658097f290fe7b7678c8d63c1e9fc896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be72bcd1dea301fdfe64eb1258db173155477562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0dfc371efe17934e2431baf0ccba8d55034b55da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a2dc57eea01b2f1fde6d4be5f37c1a86ee76727d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d51867f10c719f320603503c59454bebe92d3f4c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d0c9a55498ababf1c172b49fa80f798625a22e19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3d5c64b6cc11bf66bec8994ccaaa611ee0f03206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b5a47d155248ffe57d0ed110427234a67e84c394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544c59791da91da11fd395e5508b92443ef3e6de.png"/>
</Relationships>

</file>

<file path=ppt/slides/_rels/slide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3dbd1f95970822e1c66807e94139986de16f2cdc.png"/>
</Relationships>

</file>

<file path=ppt/slides/_rels/slide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51f362032240d65480b0c23110e3737c29f60892.png"/>
</Relationships>

</file>

<file path=ppt/slides/_rels/slide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d5b925c9615ea01e09cb44540b834b2ddbd6971e.png"/>
</Relationships>

</file>

<file path=ppt/slides/_rels/slide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e94959779ff429894f0731d25f27e95a2b6e6b3b.png"/>
</Relationships>

</file>

<file path=ppt/slides/_rels/slide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9.xml"/>
<Relationship Id="rId2" Type="http://schemas.openxmlformats.org/officeDocument/2006/relationships/image" Target="../media/db5a9158e2240f34e4881bac5205a18639a5fb3c.png"/>
</Relationships>

</file>

<file path=ppt/slides/_rels/slide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1.xml"/>
<Relationship Id="rId2" Type="http://schemas.openxmlformats.org/officeDocument/2006/relationships/image" Target="../media/6b4e87278209993d2477121e8d13a4ea1e74a988.png"/>
</Relationships>

</file>

<file path=ppt/slides/_rels/slide6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7772b09d8a3e1e7e1601a655439bdd5dcc2ca7d8.png"/>
</Relationships>

</file>

<file path=ppt/slides/_rels/slide6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65fcbc78431026728da7ffd79f584572063dafc1.png"/>
</Relationships>

</file>

<file path=ppt/slides/_rels/slide6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b99eb8a96d621f8560d62fbdf42955532341fec3.png"/>
</Relationships>

</file>

<file path=ppt/slides/_rels/slide6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e7e2d042784f482caae29f247e31c4a887000c90.png"/>
</Relationships>

</file>

<file path=ppt/slides/_rels/slide6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70d4a1d71962a6ac6c4ab0ce677cd2136bc5db1d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9.xml"/>
<Relationship Id="rId2" Type="http://schemas.openxmlformats.org/officeDocument/2006/relationships/image" Target="../media/cf3349a28aad80c2c3ba5a171c6986d15c4a74b7.png"/>
</Relationships>

</file>

<file path=ppt/slides/_rels/slide7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de5d15dc256ad5ad6f9acc1c2d16027089e2e68a.png"/>
</Relationships>

</file>

<file path=ppt/slides/_rels/slide7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0a72fb19cc5ca5ad7d6e7e3235b928edeaf4d157.png"/>
</Relationships>

</file>

<file path=ppt/slides/_rels/slide7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0c135e32249dad5dcf75129cfc29bf2eef2d10b9.png"/>
</Relationships>

</file>

<file path=ppt/slides/_rels/slide7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/Relationships>

</file>

<file path=ppt/slides/_rels/slide7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4d0725e84ec2706ca37ef7fc1afc0211fdacc29b.png"/>
</Relationships>

</file>

<file path=ppt/slides/_rels/slide7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630884e3ff9431393f680d854b09739d6c58cc30.png"/>
</Relationships>

</file>

<file path=ppt/slides/_rels/slide7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72a1ed3f9cae5cd2b14833a344f494f23219a39c.png"/>
</Relationships>

</file>

<file path=ppt/slides/_rels/slide7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9.xml"/>
<Relationship Id="rId2" Type="http://schemas.openxmlformats.org/officeDocument/2006/relationships/image" Target="../media/2e91c9c567606e46dff2ca8939255b7065ea29ba.png"/>
</Relationships>

</file>

<file path=ppt/slides/_rels/slide7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1.xml"/>
<Relationship Id="rId2" Type="http://schemas.openxmlformats.org/officeDocument/2006/relationships/image" Target="../media/db9b90d5be59deba1517620f1aaf5de2c4e9fb5d.png"/>
</Relationships>

</file>

<file path=ppt/slides/_rels/slide7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6eac7736fa6dea875979fc14c5f224a8484b3b88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1.xml"/>
<Relationship Id="rId2" Type="http://schemas.openxmlformats.org/officeDocument/2006/relationships/image" Target="../media/860a6073b6dece7fc0910bb47959eff3f49d5425.png"/>
</Relationships>

</file>

<file path=ppt/slides/_rels/slide8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bb3c2250715982a7214945531c29926091cdc42d.png"/>
</Relationships>

</file>

<file path=ppt/slides/_rels/slide8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c78b31f5ab9e93edb197b499f5daf35b29298432.png"/>
</Relationships>

</file>

<file path=ppt/slides/_rels/slide8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c1790738f79d62e939ed692f8ce0d85d489bc3e2.png"/>
</Relationships>

</file>

<file path=ppt/slides/_rels/slide8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1fc798919a66f25ab5bd28f1de48f0f5996c5187.png"/>
</Relationships>

</file>

<file path=ppt/slides/_rels/slide8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035f95f3b7c6a73b4a202dacff3fea8eb9f14bc3.png"/>
</Relationships>

</file>

<file path=ppt/slides/_rels/slide8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1ff83abcbf6d1120f106dd43ddab955f0e3f6d7e.png"/>
</Relationships>

</file>

<file path=ppt/slides/_rels/slide8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2b1067d0fb8078804738c59bbe9c75dc94d38063.png"/>
</Relationships>

</file>

<file path=ppt/slides/_rels/slide8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/Relationships>

</file>

<file path=ppt/slides/_rels/slide8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f6e5891ca76f3591dedd3ad14f05018be2283d4b.png"/>
</Relationships>

</file>

<file path=ppt/slides/_rels/slide8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df4afaa18473584bfa7ebcb75d30b45b874c0f4a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a362ea338aa5e4e87533d704125a3a0f96f6b544.png"/>
</Relationships>

</file>

<file path=ppt/slides/_rels/slide9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f00ce5a173d22afeb422bdecc03076bb44c0cc9e.png"/>
</Relationships>

</file>

<file path=ppt/slides/_rels/slide9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9.xml"/>
<Relationship Id="rId2" Type="http://schemas.openxmlformats.org/officeDocument/2006/relationships/image" Target="../media/458729b4c28e795efb21874005c4866ddf725fe1.png"/>
</Relationships>

</file>

<file path=ppt/slides/_rels/slide9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1.xml"/>
<Relationship Id="rId2" Type="http://schemas.openxmlformats.org/officeDocument/2006/relationships/image" Target="../media/11f0b71420d1f5ac4ca311da5cd6a033329731db.png"/>
</Relationships>

</file>

<file path=ppt/slides/_rels/slide9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6f3b2d0ef522de758adf5b1c4242c3fda4a65480.png"/>
</Relationships>

</file>

<file path=ppt/slides/_rels/slide9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a7a22547d48186c4f91736bab8aaabde1209984f.png"/>
</Relationships>

</file>

<file path=ppt/slides/_rels/slide9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ec39e671e3274989e953e4963b362ebb2a2542e9.png"/>
</Relationships>

</file>

<file path=ppt/slides/_rels/slide9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ce21401c16ce7ca9365c28c0d8d78c3b5834510a.png"/>
</Relationships>

</file>

<file path=ppt/slides/_rels/slide9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904ca2b1baf2a3723570acb980924be48386644f.png"/>
</Relationships>

</file>

<file path=ppt/slides/_rels/slide9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7cbbc1b29da183e47e3742a0d678799ce3ca2fcc.png"/>
</Relationships>

</file>

<file path=ppt/slides/_rels/slide9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a87d87f6465c7d99c56b786e2f69232a962863e1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3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465138"/>
            <a:ext cx="9144000" cy="433387"/>
          </a:xfrm>
        </p:spPr>
        <p:txBody>
          <a:bodyPr/>
          <a:lstStyle/>
          <a:p>
            <a:r>
              <a:rPr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97280"/>
            <a:ext cx="8640000" cy="5303520"/>
          </a:xfrm>
        </p:spPr>
        <p:txBody>
          <a:bodyPr/>
          <a:lstStyle/>
          <a:p>
            <a:pPr/>
            <a:r>
              <a:rPr/>
              <a:t>Abundance</a:t>
            </a:r>
          </a:p>
          <a:p>
            <a:pPr lvl="1"/>
            <a:r>
              <a:rPr/>
              <a:t>Pre-recruit: +70% since 2021, above LTM</a:t>
            </a:r>
          </a:p>
          <a:p>
            <a:pPr lvl="1"/>
            <a:r>
              <a:rPr/>
              <a:t>Recruit: -13% since 2021, below LTM</a:t>
            </a:r>
          </a:p>
          <a:p>
            <a:pPr lvl="1"/>
            <a:r>
              <a:rPr/>
              <a:t>Fully-recruited: +1.1% since 2021, above LTM</a:t>
            </a:r>
          </a:p>
          <a:p>
            <a:pPr/>
            <a:r>
              <a:rPr/>
              <a:t>Biomass</a:t>
            </a:r>
          </a:p>
          <a:p>
            <a:pPr lvl="1"/>
            <a:r>
              <a:rPr/>
              <a:t>Pre-recruit: +32% since 2021, near LTM</a:t>
            </a:r>
          </a:p>
          <a:p>
            <a:pPr lvl="1"/>
            <a:r>
              <a:rPr/>
              <a:t>Recruit: -29% since 2021, below LTM</a:t>
            </a:r>
          </a:p>
          <a:p>
            <a:pPr lvl="1"/>
            <a:r>
              <a:rPr/>
              <a:t>Fully-recruited: -9.3% since 2021, above LTM</a:t>
            </a:r>
          </a:p>
          <a:p>
            <a:pPr/>
            <a:r>
              <a:rPr/>
              <a:t>Condition factor</a:t>
            </a:r>
          </a:p>
          <a:p>
            <a:pPr lvl="1"/>
            <a:r>
              <a:rPr/>
              <a:t>decreased since 2021, above LTM</a:t>
            </a:r>
          </a:p>
        </p:txBody>
      </p:sp>
      <p:sp>
        <p:nvSpPr>
          <p:cNvPr id="4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465138"/>
            <a:ext cx="9144000" cy="433387"/>
          </a:xfrm>
        </p:spPr>
        <p:txBody>
          <a:bodyPr/>
          <a:lstStyle/>
          <a:p>
            <a:r>
              <a:rPr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97280"/>
            <a:ext cx="8640000" cy="5303520"/>
          </a:xfrm>
        </p:spPr>
        <p:txBody>
          <a:bodyPr/>
          <a:lstStyle/>
          <a:p>
            <a:pPr/>
            <a:r>
              <a:rPr/>
              <a:t>Abundance</a:t>
            </a:r>
          </a:p>
          <a:p>
            <a:pPr lvl="1"/>
            <a:r>
              <a:rPr/>
              <a:t>Pre-recruit: +80% since 2021, above LTM</a:t>
            </a:r>
          </a:p>
          <a:p>
            <a:pPr lvl="1"/>
            <a:r>
              <a:rPr/>
              <a:t>Recruit: +37% since 2021, below LTM</a:t>
            </a:r>
          </a:p>
          <a:p>
            <a:pPr lvl="1"/>
            <a:r>
              <a:rPr/>
              <a:t>Fully-recruited: -34% since 2021, near LTM</a:t>
            </a:r>
          </a:p>
          <a:p>
            <a:pPr/>
            <a:r>
              <a:rPr/>
              <a:t>Biomass</a:t>
            </a:r>
          </a:p>
          <a:p>
            <a:pPr lvl="1"/>
            <a:r>
              <a:rPr/>
              <a:t>Pre-recruit: +86% since 2021, above LTM</a:t>
            </a:r>
          </a:p>
          <a:p>
            <a:pPr lvl="1"/>
            <a:r>
              <a:rPr/>
              <a:t>Recruit: +37% since 2021, below LTM</a:t>
            </a:r>
          </a:p>
          <a:p>
            <a:pPr lvl="1"/>
            <a:r>
              <a:rPr/>
              <a:t>Fully-recruited: -30% since 2021, above LTM</a:t>
            </a:r>
          </a:p>
          <a:p>
            <a:pPr/>
            <a:r>
              <a:rPr/>
              <a:t>Condition factor</a:t>
            </a:r>
          </a:p>
          <a:p>
            <a:pPr lvl="1"/>
            <a:r>
              <a:rPr/>
              <a:t>was similar to 2021, above LTM</a:t>
            </a:r>
          </a:p>
        </p:txBody>
      </p:sp>
      <p:sp>
        <p:nvSpPr>
          <p:cNvPr id="4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636879" y="371247"/>
            <a:ext cx="7870242" cy="611550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314306" y="42688"/>
            <a:ext cx="4636020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48853"/>
            <a:ext cx="7772400" cy="1470025"/>
          </a:xfrm>
        </p:spPr>
        <p:txBody>
          <a:bodyPr/>
          <a:lstStyle/>
          <a:p>
            <a:r>
              <a:rPr/>
              <a:t>Survey Summary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20616"/>
            <a:ext cx="6400800" cy="1752600"/>
          </a:xfrm>
        </p:spPr>
        <p:txBody>
          <a:bodyPr/>
          <a:lstStyle/>
          <a:p>
            <a:r>
              <a:rPr/>
              <a:t>Seafood Producers Association of Nova Scotia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2139950" y="360363"/>
            <a:ext cx="4864100" cy="62833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181302" y="45720"/>
            <a:ext cx="4769023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0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0" y="439738"/>
            <a:ext cx="9144000" cy="59785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5720"/>
            <a:ext cx="4198325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Overview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7"/>
          </p:nvPr>
        </p:nvGraphicFramePr>
        <p:xfrm rot="-0">
          <a:off x="1084263" y="1449388"/>
          <a:ext cx="7045325" cy="1138237"/>
        </p:xfrm>
        <a:graphic>
          <a:graphicData uri="http://schemas.openxmlformats.org/drawingml/2006/table">
            <a:tbl>
              <a:tblPr firstRow="1" lastRow="0" firstColumn="0" lastColumn="0" bandRow="1" bandCol="0">
                <a:tableStyleId>{5C22544A-7EE6-4342-B048-85BDC9FD1C3A}</a:tableStyleId>
              </a:tblPr>
              <a:tblGrid>
                <a:gridCol w="2348441"/>
                <a:gridCol w="2348441"/>
                <a:gridCol w="2348441"/>
              </a:tblGrid>
              <a:tr h="126470">
                <a:tc>
                  <a:txBody>
                    <a:bodyPr/>
                    <a:lstStyle/>
                    <a:p>
                      <a:pPr algn="r"/>
                      <a:r>
                        <a:t>Bank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Last Survey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Surveyed this year</a:t>
                      </a:r>
                    </a:p>
                  </a:txBody>
                </a:tc>
              </a:tr>
              <a:tr h="126470">
                <a:tc>
                  <a:txBody>
                    <a:bodyPr/>
                    <a:lstStyle/>
                    <a:p>
                      <a:pPr algn="r"/>
                      <a:r>
                        <a:t>Middle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YES</a:t>
                      </a:r>
                    </a:p>
                  </a:txBody>
                </a:tc>
              </a:tr>
              <a:tr h="126470">
                <a:tc>
                  <a:txBody>
                    <a:bodyPr/>
                    <a:lstStyle/>
                    <a:p>
                      <a:pPr algn="r"/>
                      <a:r>
                        <a:t>Banquereau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2019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NO</a:t>
                      </a:r>
                    </a:p>
                  </a:txBody>
                </a:tc>
              </a:tr>
              <a:tr h="126470">
                <a:tc>
                  <a:txBody>
                    <a:bodyPr/>
                    <a:lstStyle/>
                    <a:p>
                      <a:pPr algn="r"/>
                      <a:r>
                        <a:t>Sable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YES</a:t>
                      </a:r>
                    </a:p>
                  </a:txBody>
                </a:tc>
              </a:tr>
              <a:tr h="126470">
                <a:tc>
                  <a:txBody>
                    <a:bodyPr/>
                    <a:lstStyle/>
                    <a:p>
                      <a:pPr algn="r"/>
                      <a:r>
                        <a:t>German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YES</a:t>
                      </a:r>
                    </a:p>
                  </a:txBody>
                </a:tc>
              </a:tr>
              <a:tr h="126470">
                <a:tc>
                  <a:txBody>
                    <a:bodyPr/>
                    <a:lstStyle/>
                    <a:p>
                      <a:pPr algn="r"/>
                      <a:r>
                        <a:t>Browns South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NO</a:t>
                      </a:r>
                    </a:p>
                  </a:txBody>
                </a:tc>
              </a:tr>
              <a:tr h="126470">
                <a:tc>
                  <a:txBody>
                    <a:bodyPr/>
                    <a:lstStyle/>
                    <a:p>
                      <a:pPr algn="r"/>
                      <a:r>
                        <a:t>Browns North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YES</a:t>
                      </a:r>
                    </a:p>
                  </a:txBody>
                </a:tc>
              </a:tr>
              <a:tr h="126470">
                <a:tc>
                  <a:txBody>
                    <a:bodyPr/>
                    <a:lstStyle/>
                    <a:p>
                      <a:pPr algn="r"/>
                      <a:r>
                        <a:t>Georges Bank (monitoring stations)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YES</a:t>
                      </a:r>
                    </a:p>
                  </a:txBody>
                </a:tc>
              </a:tr>
              <a:tr h="126470">
                <a:tc>
                  <a:txBody>
                    <a:bodyPr/>
                    <a:lstStyle/>
                    <a:p>
                      <a:pPr algn="r"/>
                      <a:r>
                        <a:t>Georges Bank 'a'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YES</a:t>
                      </a:r>
                    </a:p>
                  </a:txBody>
                </a:tc>
              </a:tr>
              <a:tr h="126470">
                <a:tc>
                  <a:txBody>
                    <a:bodyPr/>
                    <a:lstStyle/>
                    <a:p>
                      <a:pPr algn="r"/>
                      <a:r>
                        <a:t>Georges Bank 'b'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2021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algn="r"/>
                      <a:r>
                        <a:t>YES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465138"/>
            <a:ext cx="9144000" cy="433387"/>
          </a:xfrm>
        </p:spPr>
        <p:txBody>
          <a:bodyPr/>
          <a:lstStyle/>
          <a:p>
            <a:r>
              <a:rPr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97280"/>
            <a:ext cx="8640000" cy="5303520"/>
          </a:xfrm>
        </p:spPr>
        <p:txBody>
          <a:bodyPr/>
          <a:lstStyle/>
          <a:p>
            <a:pPr/>
            <a:r>
              <a:rPr/>
              <a:t>Abundance</a:t>
            </a:r>
          </a:p>
          <a:p>
            <a:pPr lvl="1"/>
            <a:r>
              <a:rPr/>
              <a:t>Pre-recruit: +3.5% since 2021, above LTM</a:t>
            </a:r>
          </a:p>
          <a:p>
            <a:pPr lvl="1"/>
            <a:r>
              <a:rPr/>
              <a:t>Recruit: -25% since 2021, below LTM</a:t>
            </a:r>
          </a:p>
          <a:p>
            <a:pPr lvl="1"/>
            <a:r>
              <a:rPr/>
              <a:t>Fully-recruited: -26% since 2021, below LTM</a:t>
            </a:r>
          </a:p>
          <a:p>
            <a:pPr/>
            <a:r>
              <a:rPr/>
              <a:t>Biomass</a:t>
            </a:r>
          </a:p>
          <a:p>
            <a:pPr lvl="1"/>
            <a:r>
              <a:rPr/>
              <a:t>Pre-recruit: -6.5% since 2021, above LTM</a:t>
            </a:r>
          </a:p>
          <a:p>
            <a:pPr lvl="1"/>
            <a:r>
              <a:rPr/>
              <a:t>Recruit: -19% since 2021, below LTM</a:t>
            </a:r>
          </a:p>
          <a:p>
            <a:pPr lvl="1"/>
            <a:r>
              <a:rPr/>
              <a:t>Fully-recruited: -5.5% since 2021, below LTM</a:t>
            </a:r>
          </a:p>
          <a:p>
            <a:pPr/>
            <a:r>
              <a:rPr/>
              <a:t>Condition factor</a:t>
            </a:r>
          </a:p>
          <a:p>
            <a:pPr lvl="1"/>
            <a:r>
              <a:rPr/>
              <a:t>increased since 2021, above LTM</a:t>
            </a:r>
          </a:p>
        </p:txBody>
      </p:sp>
      <p:sp>
        <p:nvSpPr>
          <p:cNvPr id="4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Sable Bank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636879" y="371247"/>
            <a:ext cx="7870242" cy="611550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314306" y="42688"/>
            <a:ext cx="4636020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2139950" y="360363"/>
            <a:ext cx="4864100" cy="62833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181302" y="45720"/>
            <a:ext cx="4769023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0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0" y="439738"/>
            <a:ext cx="9144000" cy="59785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5720"/>
            <a:ext cx="4198325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636879" y="371247"/>
            <a:ext cx="7870242" cy="611550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314306" y="42688"/>
            <a:ext cx="4636020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465138"/>
            <a:ext cx="9144000" cy="433387"/>
          </a:xfrm>
        </p:spPr>
        <p:txBody>
          <a:bodyPr/>
          <a:lstStyle/>
          <a:p>
            <a:r>
              <a:rPr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97280"/>
            <a:ext cx="8640000" cy="5303520"/>
          </a:xfrm>
        </p:spPr>
        <p:txBody>
          <a:bodyPr/>
          <a:lstStyle/>
          <a:p>
            <a:pPr/>
            <a:r>
              <a:rPr/>
              <a:t>Abundance</a:t>
            </a:r>
          </a:p>
          <a:p>
            <a:pPr lvl="1"/>
            <a:r>
              <a:rPr/>
              <a:t>Pre-recruit: -16% since 2021, near LTM</a:t>
            </a:r>
          </a:p>
          <a:p>
            <a:pPr lvl="1"/>
            <a:r>
              <a:rPr/>
              <a:t>Recruit: +67% since 2021, below LTM</a:t>
            </a:r>
          </a:p>
          <a:p>
            <a:pPr lvl="1"/>
            <a:r>
              <a:rPr/>
              <a:t>Fully-recruited: -36% since 2021, below LTM</a:t>
            </a:r>
          </a:p>
          <a:p>
            <a:pPr/>
            <a:r>
              <a:rPr/>
              <a:t>Biomass</a:t>
            </a:r>
          </a:p>
          <a:p>
            <a:pPr lvl="1"/>
            <a:r>
              <a:rPr/>
              <a:t>Pre-recruit: -16% since 2021, below LTM</a:t>
            </a:r>
          </a:p>
          <a:p>
            <a:pPr lvl="1"/>
            <a:r>
              <a:rPr/>
              <a:t>Recruit: +74% since 2021, below LTM</a:t>
            </a:r>
          </a:p>
          <a:p>
            <a:pPr lvl="1"/>
            <a:r>
              <a:rPr/>
              <a:t>Fully-recruited: -25% since 2021, below LTM</a:t>
            </a:r>
          </a:p>
          <a:p>
            <a:pPr/>
            <a:r>
              <a:rPr/>
              <a:t>Condition factor</a:t>
            </a:r>
          </a:p>
          <a:p>
            <a:pPr lvl="1"/>
            <a:r>
              <a:rPr/>
              <a:t>increased since 2021, above LTM</a:t>
            </a:r>
          </a:p>
        </p:txBody>
      </p:sp>
      <p:sp>
        <p:nvSpPr>
          <p:cNvPr id="4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German Bank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636879" y="371247"/>
            <a:ext cx="7870242" cy="611550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314306" y="42688"/>
            <a:ext cx="4636020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2139950" y="360363"/>
            <a:ext cx="4864100" cy="62833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181302" y="45720"/>
            <a:ext cx="4769023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0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0" y="439738"/>
            <a:ext cx="9144000" cy="59785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5720"/>
            <a:ext cx="4198325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465138"/>
            <a:ext cx="9144000" cy="433387"/>
          </a:xfrm>
        </p:spPr>
        <p:txBody>
          <a:bodyPr/>
          <a:lstStyle/>
          <a:p>
            <a:r>
              <a:rPr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97280"/>
            <a:ext cx="8640000" cy="5303520"/>
          </a:xfrm>
        </p:spPr>
        <p:txBody>
          <a:bodyPr/>
          <a:lstStyle/>
          <a:p>
            <a:pPr/>
            <a:r>
              <a:rPr/>
              <a:t>Abundance</a:t>
            </a:r>
          </a:p>
          <a:p>
            <a:pPr lvl="1"/>
            <a:r>
              <a:rPr/>
              <a:t>Pre-recruit: +77% since 2021, above LTM</a:t>
            </a:r>
          </a:p>
          <a:p>
            <a:pPr lvl="1"/>
            <a:r>
              <a:rPr/>
              <a:t>Recruit: -37% since 2021, below LTM</a:t>
            </a:r>
          </a:p>
          <a:p>
            <a:pPr lvl="1"/>
            <a:r>
              <a:rPr/>
              <a:t>Fully-recruited: -13% since 2021, below LTM</a:t>
            </a:r>
          </a:p>
          <a:p>
            <a:pPr/>
            <a:r>
              <a:rPr/>
              <a:t>Biomass</a:t>
            </a:r>
          </a:p>
          <a:p>
            <a:pPr lvl="1"/>
            <a:r>
              <a:rPr/>
              <a:t>Pre-recruit: +55% since 2021, below LTM</a:t>
            </a:r>
          </a:p>
          <a:p>
            <a:pPr lvl="1"/>
            <a:r>
              <a:rPr/>
              <a:t>Recruit: -26% since 2021, below LTM</a:t>
            </a:r>
          </a:p>
          <a:p>
            <a:pPr lvl="1"/>
            <a:r>
              <a:rPr/>
              <a:t>Fully-recruited: -0.6% since 2021, below LTM</a:t>
            </a:r>
          </a:p>
          <a:p>
            <a:pPr/>
            <a:r>
              <a:rPr/>
              <a:t>Condition factor</a:t>
            </a:r>
          </a:p>
          <a:p>
            <a:pPr lvl="1"/>
            <a:r>
              <a:rPr/>
              <a:t>increased since 2021, above LTM</a:t>
            </a:r>
          </a:p>
        </p:txBody>
      </p:sp>
      <p:sp>
        <p:nvSpPr>
          <p:cNvPr id="4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Browns North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636879" y="371247"/>
            <a:ext cx="7870242" cy="611550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314306" y="42688"/>
            <a:ext cx="4636020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2139950" y="360363"/>
            <a:ext cx="4864100" cy="62833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181302" y="45720"/>
            <a:ext cx="4769023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0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0" y="439738"/>
            <a:ext cx="9144000" cy="59785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5720"/>
            <a:ext cx="4198325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2139950" y="360363"/>
            <a:ext cx="4864100" cy="62833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181302" y="45720"/>
            <a:ext cx="4769023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465138"/>
            <a:ext cx="9144000" cy="433387"/>
          </a:xfrm>
        </p:spPr>
        <p:txBody>
          <a:bodyPr/>
          <a:lstStyle/>
          <a:p>
            <a:r>
              <a:rPr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97280"/>
            <a:ext cx="8640000" cy="5303520"/>
          </a:xfrm>
        </p:spPr>
        <p:txBody>
          <a:bodyPr/>
          <a:lstStyle/>
          <a:p>
            <a:pPr/>
            <a:r>
              <a:rPr/>
              <a:t>Abundance</a:t>
            </a:r>
          </a:p>
          <a:p>
            <a:pPr lvl="1"/>
            <a:r>
              <a:rPr/>
              <a:t>Pre-recruit: +77% since 2021, above LTM</a:t>
            </a:r>
          </a:p>
          <a:p>
            <a:pPr lvl="1"/>
            <a:r>
              <a:rPr/>
              <a:t>Recruit: -37% since 2021, below LTM</a:t>
            </a:r>
          </a:p>
          <a:p>
            <a:pPr lvl="1"/>
            <a:r>
              <a:rPr/>
              <a:t>Fully-recruited: +5.0% since 2021, above LTM</a:t>
            </a:r>
          </a:p>
          <a:p>
            <a:pPr/>
            <a:r>
              <a:rPr/>
              <a:t>Biomass</a:t>
            </a:r>
          </a:p>
          <a:p>
            <a:pPr lvl="1"/>
            <a:r>
              <a:rPr/>
              <a:t>Pre-recruit: +11% since 2021, above LTM</a:t>
            </a:r>
          </a:p>
          <a:p>
            <a:pPr lvl="1"/>
            <a:r>
              <a:rPr/>
              <a:t>Recruit: -47% since 2021, below LTM</a:t>
            </a:r>
          </a:p>
          <a:p>
            <a:pPr lvl="1"/>
            <a:r>
              <a:rPr/>
              <a:t>Fully-recruited: -17% since 2021, above LTM</a:t>
            </a:r>
          </a:p>
          <a:p>
            <a:pPr/>
            <a:r>
              <a:rPr/>
              <a:t>Condition factor</a:t>
            </a:r>
          </a:p>
          <a:p>
            <a:pPr lvl="1"/>
            <a:r>
              <a:rPr/>
              <a:t>decreased since 2021, above LTM</a:t>
            </a:r>
          </a:p>
        </p:txBody>
      </p:sp>
      <p:sp>
        <p:nvSpPr>
          <p:cNvPr id="4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Bank (monitoring stations)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636879" y="371247"/>
            <a:ext cx="7870242" cy="611550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314306" y="42688"/>
            <a:ext cx="4636020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2139950" y="360363"/>
            <a:ext cx="4864100" cy="62833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181302" y="45720"/>
            <a:ext cx="4769023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0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0" y="439738"/>
            <a:ext cx="9144000" cy="59785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5720"/>
            <a:ext cx="4198325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0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0" y="439738"/>
            <a:ext cx="9144000" cy="59785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5720"/>
            <a:ext cx="4198325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0" y="465138"/>
            <a:ext cx="9144000" cy="433387"/>
          </a:xfrm>
        </p:spPr>
        <p:txBody>
          <a:bodyPr/>
          <a:lstStyle/>
          <a:p>
            <a:r>
              <a:rPr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97280"/>
            <a:ext cx="8640000" cy="5303520"/>
          </a:xfrm>
        </p:spPr>
        <p:txBody>
          <a:bodyPr/>
          <a:lstStyle/>
          <a:p>
            <a:pPr/>
            <a:r>
              <a:rPr/>
              <a:t>Abundance</a:t>
            </a:r>
          </a:p>
          <a:p>
            <a:pPr lvl="1"/>
            <a:r>
              <a:rPr/>
              <a:t>Pre-recruit: +72% since 2021, above LTM</a:t>
            </a:r>
          </a:p>
          <a:p>
            <a:pPr lvl="1"/>
            <a:r>
              <a:rPr/>
              <a:t>Recruit: +10% since 2021, below LTM</a:t>
            </a:r>
          </a:p>
          <a:p>
            <a:pPr lvl="1"/>
            <a:r>
              <a:rPr/>
              <a:t>Fully-recruited: +31% since 2021, near LTM</a:t>
            </a:r>
          </a:p>
          <a:p>
            <a:pPr/>
            <a:r>
              <a:rPr/>
              <a:t>Biomass</a:t>
            </a:r>
          </a:p>
          <a:p>
            <a:pPr lvl="1"/>
            <a:r>
              <a:rPr/>
              <a:t>Pre-recruit: +34% since 2021, above LTM</a:t>
            </a:r>
          </a:p>
          <a:p>
            <a:pPr lvl="1"/>
            <a:r>
              <a:rPr/>
              <a:t>Recruit: -0.9% since 2021, near LTM</a:t>
            </a:r>
          </a:p>
          <a:p>
            <a:pPr lvl="1"/>
            <a:r>
              <a:rPr/>
              <a:t>Fully-recruited: +24% since 2021, above LTM</a:t>
            </a:r>
          </a:p>
          <a:p>
            <a:pPr/>
            <a:r>
              <a:rPr/>
              <a:t>Condition factor</a:t>
            </a:r>
          </a:p>
          <a:p>
            <a:pPr lvl="1"/>
            <a:r>
              <a:rPr/>
              <a:t>decreased since 2021, above LTM</a:t>
            </a:r>
          </a:p>
        </p:txBody>
      </p:sp>
      <p:sp>
        <p:nvSpPr>
          <p:cNvPr id="4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'a'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636879" y="371247"/>
            <a:ext cx="7870242" cy="611550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314306" y="42688"/>
            <a:ext cx="4636020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Middle Bank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2139950" y="360363"/>
            <a:ext cx="4864100" cy="62833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181302" y="45720"/>
            <a:ext cx="4769023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0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0" y="439738"/>
            <a:ext cx="9144000" cy="5978525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5720"/>
            <a:ext cx="4198325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"/>
          <p:cNvPicPr>
            <a:picLocks noGrp="1"/>
          </p:cNvPicPr>
          <p:nvPr>
            <p:ph type="pic" sz="quarter" idx="15"/>
          </p:nvPr>
        </p:nvPicPr>
        <p:blipFill>
          <a:blip cstate="print" r:embed="rId2"/>
          <a:stretch>
            <a:fillRect/>
          </a:stretch>
        </p:blipFill>
        <p:spPr>
          <a:xfrm>
            <a:off x="434975" y="378641"/>
            <a:ext cx="8274050" cy="6100718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4752000" y="42688"/>
            <a:ext cx="4198326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 descr=""/>
          <p:cNvPicPr>
            <a:picLocks noGrp="1"/>
          </p:cNvPicPr>
          <p:nvPr>
            <p:ph type="pic" sz="quarter" idx="16"/>
          </p:nvPr>
        </p:nvPicPr>
        <p:blipFill>
          <a:blip cstate="print" r:embed="rId2"/>
          <a:stretch>
            <a:fillRect/>
          </a:stretch>
        </p:blipFill>
        <p:spPr>
          <a:xfrm>
            <a:off x="2233148" y="402568"/>
            <a:ext cx="4677705" cy="6057717"/>
          </a:xfrm>
          <a:prstGeom prst="rect">
            <a:avLst/>
          </a:prstGeom>
        </p:spPr>
      </p:pic>
      <p:sp>
        <p:nvSpPr>
          <p:cNvPr id="3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5070764" y="45720"/>
            <a:ext cx="3879561" cy="271463"/>
          </a:xfrm>
        </p:spPr>
        <p:txBody>
          <a:bodyPr/>
          <a:lstStyle/>
          <a:p>
            <a:r>
              <a:rPr/>
              <a:t>Georges 'b'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3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A5A5A5"/>
      </a:accent1>
      <a:accent2>
        <a:srgbClr val="A5A5A5"/>
      </a:accent2>
      <a:accent3>
        <a:srgbClr val="BFBFBF"/>
      </a:accent3>
      <a:accent4>
        <a:srgbClr val="A5A5A5"/>
      </a:accent4>
      <a:accent5>
        <a:srgbClr val="A5A5A5"/>
      </a:accent5>
      <a:accent6>
        <a:srgbClr val="BFBFBF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73100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Century Gothic</vt:lpstr>
      <vt:lpstr>Comic Sans MS</vt:lpstr>
      <vt:lpstr>Wingdings</vt:lpstr>
      <vt:lpstr>Default Design</vt:lpstr>
      <vt:lpstr>PowerPoint Presentation</vt:lpstr>
    </vt:vector>
  </TitlesOfParts>
  <Company>DFO - MPO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Scallop Production Areas in the  Bay of Fundy: Stock Status for 2012 and Forecast for 2013</dc:title>
  <dc:creator>Administrator</dc:creator>
  <cp:lastModifiedBy/>
  <cp:revision>746</cp:revision>
  <cp:lastPrinted>2018-10-15T15:46:49Z</cp:lastPrinted>
  <dcterms:created xsi:type="dcterms:W3CDTF">2018-08-15T16:24:05Z</dcterms:created>
  <dcterms:modified xsi:type="dcterms:W3CDTF">2023-09-20T08:49:37Z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fb733f-faef-464c-9b6d-731b56f94973_Enabled">
    <vt:lpwstr>true</vt:lpwstr>
  </property>
  <property fmtid="{D5CDD505-2E9C-101B-9397-08002B2CF9AE}" pid="3" name="MSIP_Label_1bfb733f-faef-464c-9b6d-731b56f94973_SetDate">
    <vt:lpwstr>2021-09-22T17:26:08Z</vt:lpwstr>
  </property>
  <property fmtid="{D5CDD505-2E9C-101B-9397-08002B2CF9AE}" pid="4" name="MSIP_Label_1bfb733f-faef-464c-9b6d-731b56f94973_Method">
    <vt:lpwstr>Standard</vt:lpwstr>
  </property>
  <property fmtid="{D5CDD505-2E9C-101B-9397-08002B2CF9AE}" pid="5" name="MSIP_Label_1bfb733f-faef-464c-9b6d-731b56f94973_Name">
    <vt:lpwstr>Unclass - Non-Classifié</vt:lpwstr>
  </property>
  <property fmtid="{D5CDD505-2E9C-101B-9397-08002B2CF9AE}" pid="6" name="MSIP_Label_1bfb733f-faef-464c-9b6d-731b56f94973_SiteId">
    <vt:lpwstr>1594fdae-a1d9-4405-915d-011467234338</vt:lpwstr>
  </property>
  <property fmtid="{D5CDD505-2E9C-101B-9397-08002B2CF9AE}" pid="7" name="MSIP_Label_1bfb733f-faef-464c-9b6d-731b56f94973_ActionId">
    <vt:lpwstr>baa080cb-073b-4528-a7bf-000066991969</vt:lpwstr>
  </property>
</Properties>
</file>